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0" r:id="rId4"/>
    <p:sldId id="257" r:id="rId5"/>
    <p:sldId id="265" r:id="rId6"/>
    <p:sldId id="266" r:id="rId7"/>
    <p:sldId id="259" r:id="rId8"/>
    <p:sldId id="261" r:id="rId9"/>
    <p:sldId id="264" r:id="rId10"/>
    <p:sldId id="267" r:id="rId11"/>
    <p:sldId id="268" r:id="rId12"/>
    <p:sldId id="26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6663" autoAdjust="0"/>
  </p:normalViewPr>
  <p:slideViewPr>
    <p:cSldViewPr snapToGrid="0">
      <p:cViewPr varScale="1">
        <p:scale>
          <a:sx n="49" d="100"/>
          <a:sy n="49" d="100"/>
        </p:scale>
        <p:origin x="20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AEF01-C6FE-4F08-A455-26C8B762F680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7745-E78C-4249-9F6A-2E09CD6AD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26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7745-E78C-4249-9F6A-2E09CD6AD0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2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Digital Access: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dirty="0"/>
              <a:t>The most </a:t>
            </a:r>
            <a:r>
              <a:rPr lang="is-IS" b="1" dirty="0"/>
              <a:t>fundamental block</a:t>
            </a:r>
            <a:r>
              <a:rPr lang="is-IS" b="1" baseline="0" dirty="0"/>
              <a:t> </a:t>
            </a:r>
            <a:r>
              <a:rPr lang="is-IS" baseline="0" dirty="0"/>
              <a:t>to being a digital citizen.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Socio-economic status, location and other disabilities can restrict or close off internet access. (Not a problem in Iceland – more in the developing world).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This is called a </a:t>
            </a:r>
            <a:r>
              <a:rPr lang="is-IS" b="1" baseline="0" dirty="0"/>
              <a:t>digital divide</a:t>
            </a:r>
            <a:r>
              <a:rPr lang="is-IS" baseline="0" dirty="0"/>
              <a:t> and lack of access can seriously hurt a persons ability to take full part in civic socitey as government, schools and other instutions are using the internet more and more.</a:t>
            </a:r>
          </a:p>
          <a:p>
            <a:endParaRPr lang="is-IS" baseline="0" dirty="0"/>
          </a:p>
          <a:p>
            <a:r>
              <a:rPr lang="is-IS" b="1" baseline="0" dirty="0"/>
              <a:t>Digital Commerce: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Commerce (shopping) is increasingly moving towards the Internet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(Amazon.com ranks as first or second behind Apple in total value of all companies).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It is becoming increasingly </a:t>
            </a:r>
            <a:r>
              <a:rPr lang="is-IS" b="1" baseline="0" dirty="0"/>
              <a:t>easy, maybe too easy, </a:t>
            </a:r>
            <a:r>
              <a:rPr lang="is-IS" baseline="0" dirty="0"/>
              <a:t>to buy all sorts of stuff – often with a single click.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It is important to be aware of the danges associated such </a:t>
            </a:r>
            <a:r>
              <a:rPr lang="is-IS" b="1" baseline="0" dirty="0"/>
              <a:t>as credit card theft </a:t>
            </a:r>
            <a:r>
              <a:rPr lang="is-IS" baseline="0" dirty="0"/>
              <a:t>and the fact that a lot of less </a:t>
            </a:r>
            <a:r>
              <a:rPr lang="is-IS" b="1" baseline="0" dirty="0"/>
              <a:t>desirable things and illegal things </a:t>
            </a:r>
            <a:r>
              <a:rPr lang="is-IS" baseline="0" dirty="0"/>
              <a:t>are sold or stolen online. (</a:t>
            </a:r>
            <a:r>
              <a:rPr lang="is-IS" baseline="0" dirty="0" err="1"/>
              <a:t>Pirating</a:t>
            </a:r>
            <a:r>
              <a:rPr lang="is-IS" baseline="0" dirty="0"/>
              <a:t>, </a:t>
            </a:r>
            <a:r>
              <a:rPr lang="is-IS" baseline="0" dirty="0" err="1"/>
              <a:t>plagiarism</a:t>
            </a:r>
            <a:r>
              <a:rPr lang="is-IS" baseline="0" dirty="0"/>
              <a:t>, </a:t>
            </a:r>
            <a:r>
              <a:rPr lang="is-IS" baseline="0" dirty="0" err="1"/>
              <a:t>gambling</a:t>
            </a:r>
            <a:r>
              <a:rPr lang="is-IS" baseline="0" dirty="0"/>
              <a:t>, </a:t>
            </a:r>
            <a:r>
              <a:rPr lang="is-IS" baseline="0" dirty="0" err="1"/>
              <a:t>pornography</a:t>
            </a:r>
            <a:r>
              <a:rPr lang="is-IS" baseline="0" dirty="0"/>
              <a:t>)</a:t>
            </a:r>
          </a:p>
          <a:p>
            <a:endParaRPr lang="is-IS" baseline="0" dirty="0"/>
          </a:p>
          <a:p>
            <a:r>
              <a:rPr lang="is-IS" b="1" baseline="0" dirty="0"/>
              <a:t>Digital Communication: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The internet has completely changed how we </a:t>
            </a:r>
            <a:r>
              <a:rPr lang="is-IS" b="1" baseline="0" dirty="0"/>
              <a:t>communicate and made it much easier. </a:t>
            </a:r>
            <a:r>
              <a:rPr lang="is-IS" baseline="0" dirty="0"/>
              <a:t>A good example is what we are doing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To be able to do it you however need to have an </a:t>
            </a:r>
            <a:r>
              <a:rPr lang="is-IS" b="1" baseline="0" dirty="0"/>
              <a:t>understanding of and access to the different tools such as email</a:t>
            </a:r>
            <a:r>
              <a:rPr lang="is-IS" baseline="0" dirty="0"/>
              <a:t>, messenger apps and so forth.</a:t>
            </a:r>
          </a:p>
          <a:p>
            <a:endParaRPr lang="is-IS" baseline="0" dirty="0"/>
          </a:p>
          <a:p>
            <a:r>
              <a:rPr lang="is-IS" b="1" baseline="0" dirty="0"/>
              <a:t>Digital Literacy: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It is not enough to have access to a computer or a phone. You need to know how to use them.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For example: How do you use </a:t>
            </a:r>
            <a:r>
              <a:rPr lang="is-IS" b="1" baseline="0" dirty="0"/>
              <a:t>search engines or databases</a:t>
            </a:r>
            <a:r>
              <a:rPr lang="is-IS" baseline="0" dirty="0"/>
              <a:t> to find what you are looking for?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And also (and this is very important</a:t>
            </a:r>
            <a:r>
              <a:rPr lang="is-IS" b="1" baseline="0" dirty="0"/>
              <a:t>) how do you sort good information  from bad information</a:t>
            </a:r>
            <a:r>
              <a:rPr lang="is-IS" baseline="0" dirty="0"/>
              <a:t> </a:t>
            </a:r>
            <a:r>
              <a:rPr lang="is-IS" b="1" baseline="0" dirty="0"/>
              <a:t>or wrong information</a:t>
            </a:r>
            <a:r>
              <a:rPr lang="is-IS" baseline="0" dirty="0"/>
              <a:t>. FakeNews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aseline="0" dirty="0"/>
              <a:t>This is something that schools can help with.</a:t>
            </a:r>
          </a:p>
          <a:p>
            <a:endParaRPr lang="is-IS" baseline="0" dirty="0"/>
          </a:p>
          <a:p>
            <a:r>
              <a:rPr lang="is-IS" b="1" baseline="0" dirty="0"/>
              <a:t>Digital Etiquette:</a:t>
            </a:r>
            <a:r>
              <a:rPr lang="is-IS" b="0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1" baseline="0" dirty="0"/>
              <a:t>How to behave</a:t>
            </a:r>
            <a:r>
              <a:rPr lang="is-IS" b="0" baseline="0" dirty="0"/>
              <a:t>, appropriate conduct.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0" baseline="0" dirty="0"/>
              <a:t>People often behave differentely online than they do in real person. Often more rude especially when nameless. Remember to treat people with respect.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0" baseline="0" dirty="0"/>
              <a:t>Also what is ok in let‘s say a closed whatsapp group is not necessarily ok everywhere else online.</a:t>
            </a:r>
          </a:p>
          <a:p>
            <a:endParaRPr lang="is-IS" baseline="0" dirty="0"/>
          </a:p>
          <a:p>
            <a:r>
              <a:rPr lang="is-IS" b="1" baseline="0" dirty="0"/>
              <a:t>Digital law:</a:t>
            </a:r>
            <a:r>
              <a:rPr lang="is-IS" b="0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0" baseline="0" dirty="0"/>
              <a:t>A good digital citizen has to know what </a:t>
            </a:r>
            <a:r>
              <a:rPr lang="is-IS" b="1" baseline="0" dirty="0"/>
              <a:t>his both legal and ethical (morally ok) to </a:t>
            </a:r>
            <a:r>
              <a:rPr lang="is-IS" b="0" baseline="0" dirty="0"/>
              <a:t>do online and has to follow those rules.</a:t>
            </a:r>
          </a:p>
          <a:p>
            <a:endParaRPr lang="is-IS" b="0" baseline="0" dirty="0"/>
          </a:p>
          <a:p>
            <a:r>
              <a:rPr lang="is-IS" b="1" baseline="0" dirty="0"/>
              <a:t>Digital Rights and Responsibilities: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0" baseline="0" dirty="0"/>
              <a:t>Like we have human rights we also have digital rights that we should be aware of such as </a:t>
            </a:r>
            <a:r>
              <a:rPr lang="is-IS" b="1" baseline="0" dirty="0"/>
              <a:t>privacy and free speech</a:t>
            </a:r>
            <a:r>
              <a:rPr lang="is-IS" b="0" baseline="0" dirty="0"/>
              <a:t>. Not something that should be taken for granted.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s-IS" b="0" baseline="0" dirty="0"/>
              <a:t>And it is our responsibility that technology is not used in any way to limit those rights.</a:t>
            </a:r>
          </a:p>
          <a:p>
            <a:endParaRPr lang="is-IS" b="0" baseline="0" dirty="0"/>
          </a:p>
          <a:p>
            <a:r>
              <a:rPr lang="is-IS" b="1" baseline="0" dirty="0"/>
              <a:t>Digital Health and Wellness: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citizens must be aware of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stress placed on their bodies by internet usage.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eye strain, headaches, stress (muscular) problems from sitting for too long,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psychological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anxiety (am I getting enough likes) or lack of sleep.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Security: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simply means that citizens must take measures to be safe by practicing using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 passwords, virus protection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backing up data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so forth.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s-IS" b="1" baseline="0" dirty="0"/>
          </a:p>
          <a:p>
            <a:endParaRPr lang="is-IS" b="1" baseline="0" dirty="0"/>
          </a:p>
          <a:p>
            <a:endParaRPr lang="is-IS" baseline="0" dirty="0"/>
          </a:p>
          <a:p>
            <a:endParaRPr lang="is-IS" baseline="0" dirty="0"/>
          </a:p>
          <a:p>
            <a:endParaRPr lang="is-IS" baseline="0" dirty="0"/>
          </a:p>
          <a:p>
            <a:endParaRPr lang="is-I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87745-E78C-4249-9F6A-2E09CD6AD0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1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38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79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87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257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2AEF7-E9A5-4352-8AEA-C298CCDA2DE4}" type="datetimeFigureOut">
              <a:rPr lang="is-IS" smtClean="0"/>
              <a:t>14.1.2019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9DE43DD-E62C-4C32-8D25-15EE23014D12}" type="slidenum">
              <a:rPr lang="is-IS" smtClean="0"/>
              <a:t>‹#›</a:t>
            </a:fld>
            <a:endParaRPr lang="is-I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9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F72D-B0E7-4E11-A32E-079A38F31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Digital Citizenship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BCE20-FD82-4C63-ACA6-059B7B37B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Lecture by Hallur ÖRn Jonsson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61502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F7AC1-F7D8-48BD-8B88-0A99D9D5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772988"/>
            <a:ext cx="9603275" cy="1049235"/>
          </a:xfrm>
        </p:spPr>
        <p:txBody>
          <a:bodyPr/>
          <a:lstStyle/>
          <a:p>
            <a:r>
              <a:rPr lang="is-IS" dirty="0">
                <a:hlinkClick r:id="rId2" action="ppaction://hlinksldjump"/>
              </a:rPr>
              <a:t>Digital Etiquette</a:t>
            </a: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8770F-8FB9-4F6D-8188-72A34293F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1" y="1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23870D-0C80-4846-BD28-346454624E12}"/>
              </a:ext>
            </a:extLst>
          </p:cNvPr>
          <p:cNvSpPr/>
          <p:nvPr/>
        </p:nvSpPr>
        <p:spPr>
          <a:xfrm>
            <a:off x="393360" y="5577631"/>
            <a:ext cx="43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http://digc5110-poe-16000014.blogspot.com</a:t>
            </a:r>
          </a:p>
        </p:txBody>
      </p:sp>
    </p:spTree>
    <p:extLst>
      <p:ext uri="{BB962C8B-B14F-4D97-AF65-F5344CB8AC3E}">
        <p14:creationId xmlns:p14="http://schemas.microsoft.com/office/powerpoint/2010/main" val="287090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CBC7-5AA1-4704-A907-B4CE7B61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hlinkClick r:id="rId2" action="ppaction://hlinksldjump"/>
              </a:rPr>
              <a:t>Digital Law</a:t>
            </a:r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FC243-D82D-47CC-BE45-73E2941C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46" y="1450472"/>
            <a:ext cx="7704740" cy="51467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1B4453-9A12-437A-A8AE-EF93BA6875E2}"/>
              </a:ext>
            </a:extLst>
          </p:cNvPr>
          <p:cNvSpPr/>
          <p:nvPr/>
        </p:nvSpPr>
        <p:spPr>
          <a:xfrm>
            <a:off x="9161427" y="5684149"/>
            <a:ext cx="3030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http://huntertafe.libguides.com</a:t>
            </a:r>
          </a:p>
        </p:txBody>
      </p:sp>
    </p:spTree>
    <p:extLst>
      <p:ext uri="{BB962C8B-B14F-4D97-AF65-F5344CB8AC3E}">
        <p14:creationId xmlns:p14="http://schemas.microsoft.com/office/powerpoint/2010/main" val="229936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34D5-81A5-4AE1-8029-1FD4E245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32AA5-DFBF-463F-841F-DAC6360F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224" y="2015732"/>
            <a:ext cx="9603275" cy="3450613"/>
          </a:xfrm>
        </p:spPr>
        <p:txBody>
          <a:bodyPr/>
          <a:lstStyle/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pPr marL="0" indent="0" algn="r">
              <a:buNone/>
            </a:pPr>
            <a:r>
              <a:rPr lang="is-IS" dirty="0"/>
              <a:t>Virtuallibrary.info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23000-FB61-4D70-A715-4D1834045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82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3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1B9E-D1F5-4704-AC29-409946E1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24B05-18DC-480B-AB59-AC5F0D63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000" dirty="0"/>
              <a:t>Thank you very much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4432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7F2FC-5696-4666-BFC4-A73F3937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 short history TImeline...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AC6C-16DE-442D-B845-DF98464DF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26700"/>
          </a:xfrm>
        </p:spPr>
        <p:txBody>
          <a:bodyPr>
            <a:normAutofit fontScale="92500" lnSpcReduction="10000"/>
          </a:bodyPr>
          <a:lstStyle/>
          <a:p>
            <a:r>
              <a:rPr lang="is-IS" dirty="0"/>
              <a:t>1965: Two computers at MIT in Boston communicate with each other for the first time in history.</a:t>
            </a:r>
          </a:p>
          <a:p>
            <a:r>
              <a:rPr lang="is-IS" dirty="0"/>
              <a:t>1987: The number of internet hosts reaches 20.000. </a:t>
            </a:r>
          </a:p>
          <a:p>
            <a:r>
              <a:rPr lang="is-IS" dirty="0"/>
              <a:t>1990: HTML language is created and a year later the WorldWideWeb is created.</a:t>
            </a:r>
          </a:p>
          <a:p>
            <a:r>
              <a:rPr lang="is-IS" dirty="0"/>
              <a:t>1993: The number of computers connected to the Internet reaches 2.000.000. In 1985 it was 2.000.</a:t>
            </a:r>
          </a:p>
          <a:p>
            <a:r>
              <a:rPr lang="is-IS" dirty="0"/>
              <a:t>1994: </a:t>
            </a:r>
            <a:r>
              <a:rPr lang="is-IS" b="1" dirty="0"/>
              <a:t>Amazon.com </a:t>
            </a:r>
            <a:r>
              <a:rPr lang="is-IS" dirty="0"/>
              <a:t>is launched.</a:t>
            </a:r>
          </a:p>
          <a:p>
            <a:r>
              <a:rPr lang="is-IS" dirty="0"/>
              <a:t>1995: The first dating site is created</a:t>
            </a:r>
          </a:p>
          <a:p>
            <a:r>
              <a:rPr lang="is-IS" dirty="0"/>
              <a:t>1996: The first viral videos surface.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406099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5444-6153-46AA-8590-DB14A722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Ok maybe not so short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07B5D-04CD-462A-A266-FF1089C5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2569" cy="4351338"/>
          </a:xfrm>
        </p:spPr>
        <p:txBody>
          <a:bodyPr>
            <a:normAutofit/>
          </a:bodyPr>
          <a:lstStyle/>
          <a:p>
            <a:r>
              <a:rPr lang="is-IS" dirty="0"/>
              <a:t>1998: </a:t>
            </a:r>
            <a:r>
              <a:rPr lang="is-IS" b="1" dirty="0"/>
              <a:t>Google</a:t>
            </a:r>
            <a:r>
              <a:rPr lang="is-IS" dirty="0"/>
              <a:t> is founded.</a:t>
            </a:r>
          </a:p>
          <a:p>
            <a:r>
              <a:rPr lang="is-IS" dirty="0"/>
              <a:t>2004: </a:t>
            </a:r>
            <a:r>
              <a:rPr lang="is-IS" b="1" dirty="0"/>
              <a:t>Facebook</a:t>
            </a:r>
            <a:r>
              <a:rPr lang="is-IS" dirty="0"/>
              <a:t> goes online thus starting social networking.</a:t>
            </a:r>
          </a:p>
          <a:p>
            <a:r>
              <a:rPr lang="is-IS" dirty="0"/>
              <a:t>2005: </a:t>
            </a:r>
            <a:r>
              <a:rPr lang="is-IS" b="1" dirty="0"/>
              <a:t>Youtube</a:t>
            </a:r>
            <a:r>
              <a:rPr lang="is-IS" dirty="0"/>
              <a:t> is launched.</a:t>
            </a:r>
          </a:p>
          <a:p>
            <a:r>
              <a:rPr lang="is-IS" dirty="0"/>
              <a:t>2007: The </a:t>
            </a:r>
            <a:r>
              <a:rPr lang="is-IS" b="1" dirty="0"/>
              <a:t>Iphone</a:t>
            </a:r>
            <a:r>
              <a:rPr lang="is-IS" dirty="0"/>
              <a:t> comes onto the market and dramatically changes how we interact with the world.</a:t>
            </a:r>
          </a:p>
          <a:p>
            <a:r>
              <a:rPr lang="is-IS" dirty="0"/>
              <a:t>2010: Facebook reaches 400 million active users. </a:t>
            </a:r>
            <a:r>
              <a:rPr lang="is-IS" b="1" dirty="0"/>
              <a:t>Instagram</a:t>
            </a:r>
            <a:r>
              <a:rPr lang="is-IS" dirty="0"/>
              <a:t> is launched.</a:t>
            </a:r>
          </a:p>
          <a:p>
            <a:r>
              <a:rPr lang="is-IS" dirty="0"/>
              <a:t>2011: Twitter and Facebook play a big part in </a:t>
            </a:r>
            <a:r>
              <a:rPr lang="is-IS" b="1" dirty="0"/>
              <a:t>revolutions</a:t>
            </a:r>
            <a:r>
              <a:rPr lang="is-IS" dirty="0"/>
              <a:t> in the Middle-East.</a:t>
            </a:r>
          </a:p>
          <a:p>
            <a:r>
              <a:rPr lang="is-IS" dirty="0"/>
              <a:t>2016: </a:t>
            </a:r>
            <a:r>
              <a:rPr lang="is-IS" b="1" dirty="0"/>
              <a:t>Donald Trump</a:t>
            </a:r>
            <a:r>
              <a:rPr lang="is-IS" dirty="0"/>
              <a:t> is elected president of the USA to a large degree due to the internet and social media.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7065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5F2F4E-A19A-4615-83C0-41B20667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179280"/>
            <a:ext cx="3668235" cy="2626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79701E-63A8-4E19-8D61-387977CB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74" y="179280"/>
            <a:ext cx="3668235" cy="2626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D0A814-F08F-419C-B219-A29475036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4" y="3186333"/>
            <a:ext cx="3588336" cy="2569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BCB21-82E5-487F-B19D-E7FA23826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110" y="3542190"/>
            <a:ext cx="3934917" cy="2213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0E83F-98CB-4B5D-85CA-D2BDEF191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174" y="179280"/>
            <a:ext cx="3668235" cy="2626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4443D-0FB9-487D-BFA0-5E1290683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128" y="3174306"/>
            <a:ext cx="3890263" cy="2581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7434F1-69C7-4801-B9EF-11221702DBC5}"/>
              </a:ext>
            </a:extLst>
          </p:cNvPr>
          <p:cNvSpPr txBox="1"/>
          <p:nvPr/>
        </p:nvSpPr>
        <p:spPr>
          <a:xfrm>
            <a:off x="184674" y="6081204"/>
            <a:ext cx="621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https://blogs.systweak.com/2018/01/before-and-after-internet-how-things-changed/</a:t>
            </a:r>
          </a:p>
        </p:txBody>
      </p:sp>
    </p:spTree>
    <p:extLst>
      <p:ext uri="{BB962C8B-B14F-4D97-AF65-F5344CB8AC3E}">
        <p14:creationId xmlns:p14="http://schemas.microsoft.com/office/powerpoint/2010/main" val="20275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51D0-2ED3-410E-B544-B035533A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Statistics on Social Media</a:t>
            </a:r>
            <a:br>
              <a:rPr lang="is-IS" dirty="0"/>
            </a:br>
            <a:r>
              <a:rPr lang="is-IS" dirty="0"/>
              <a:t>Usage</a:t>
            </a:r>
          </a:p>
        </p:txBody>
      </p:sp>
      <p:pic>
        <p:nvPicPr>
          <p:cNvPr id="1028" name="Picture 4" descr="Social Media Captures Over 30% of Online Time">
            <a:extLst>
              <a:ext uri="{FF2B5EF4-FFF2-40B4-BE49-F238E27FC236}">
                <a16:creationId xmlns:a16="http://schemas.microsoft.com/office/drawing/2014/main" id="{5364006A-C4EE-496E-851A-D08A30920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0"/>
            <a:ext cx="4778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FF1043-A95A-4FEF-B995-E3689F85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22" y="1851511"/>
            <a:ext cx="4566035" cy="50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3A1B-5AAC-4130-B645-C752917A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The Internet and News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155DF-7428-4800-BEAF-0F5F1200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729" y="1552048"/>
            <a:ext cx="8888541" cy="50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70FF-A7B9-46CE-8FB8-4633D31E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So the key lesson here is that...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B61B-BB7A-492A-9320-3B8DAA33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... with the launch of the WorldWideWeb and all subsequent inventions such as social media ...</a:t>
            </a:r>
          </a:p>
          <a:p>
            <a:pPr marL="0" indent="0">
              <a:buNone/>
            </a:pPr>
            <a:r>
              <a:rPr lang="is-IS" dirty="0"/>
              <a:t>...our lives have changed ...</a:t>
            </a:r>
          </a:p>
          <a:p>
            <a:pPr marL="0" indent="0">
              <a:buNone/>
            </a:pPr>
            <a:r>
              <a:rPr lang="is-IS" sz="3600" b="1" dirty="0"/>
              <a:t>... a lot!!</a:t>
            </a:r>
          </a:p>
          <a:p>
            <a:pPr marL="0" indent="0">
              <a:buNone/>
            </a:pPr>
            <a:r>
              <a:rPr lang="is-IS" dirty="0"/>
              <a:t>And certain skills are required of us all to navigate through this digital world that we now find ourselves in.</a:t>
            </a:r>
          </a:p>
        </p:txBody>
      </p:sp>
    </p:spTree>
    <p:extLst>
      <p:ext uri="{BB962C8B-B14F-4D97-AF65-F5344CB8AC3E}">
        <p14:creationId xmlns:p14="http://schemas.microsoft.com/office/powerpoint/2010/main" val="71699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7626-4D00-4479-8EE3-65106DD3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DefinitIons of 3 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9772C-D193-4F80-B13C-60DE84E3E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11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s-IS" b="1" u="sng" dirty="0"/>
              <a:t>Digital Citizenship:</a:t>
            </a:r>
          </a:p>
          <a:p>
            <a:pPr marL="0" indent="0">
              <a:buNone/>
            </a:pPr>
            <a:r>
              <a:rPr lang="en-US" i="1" dirty="0"/>
              <a:t>Digital citizenship is the norms of appropriate, responsible technology use.</a:t>
            </a:r>
          </a:p>
          <a:p>
            <a:pPr marL="0" indent="0" algn="r">
              <a:buNone/>
            </a:pPr>
            <a:r>
              <a:rPr lang="is-IS" sz="1400" dirty="0" err="1"/>
              <a:t>DigitalCitizenship.net</a:t>
            </a:r>
            <a:endParaRPr lang="is-IS" sz="1400" dirty="0"/>
          </a:p>
          <a:p>
            <a:pPr marL="0" indent="0">
              <a:buNone/>
            </a:pPr>
            <a:r>
              <a:rPr lang="en-US" b="1" u="sng" dirty="0"/>
              <a:t>Digital Citizen:</a:t>
            </a:r>
          </a:p>
          <a:p>
            <a:pPr marL="0" indent="0">
              <a:buNone/>
            </a:pPr>
            <a:r>
              <a:rPr lang="en-US" i="1" dirty="0"/>
              <a:t>A person who develops the skills and knowledge to effectively use the Internet and other digital technology, </a:t>
            </a:r>
            <a:br>
              <a:rPr lang="en-US" i="1" dirty="0"/>
            </a:br>
            <a:r>
              <a:rPr lang="en-US" i="1" dirty="0"/>
              <a:t>especially in order to participate responsibly in social and civic activities.</a:t>
            </a:r>
          </a:p>
          <a:p>
            <a:pPr marL="0" indent="0" algn="r">
              <a:buNone/>
            </a:pPr>
            <a:r>
              <a:rPr lang="en-US" sz="1400" dirty="0"/>
              <a:t>Dictionary.com</a:t>
            </a:r>
          </a:p>
          <a:p>
            <a:pPr marL="0" indent="0">
              <a:buNone/>
            </a:pPr>
            <a:r>
              <a:rPr lang="en-US" altLang="is-IS" b="1" u="sng" dirty="0"/>
              <a:t>Digital Footprint: </a:t>
            </a:r>
          </a:p>
          <a:p>
            <a:pPr marL="0" indent="0">
              <a:buNone/>
            </a:pPr>
            <a:r>
              <a:rPr lang="en-US" altLang="is-IS" i="1" dirty="0"/>
              <a:t>Evidence of a person’s use of the Internet.  This includes anything that can be linked to his or her existence, presence, or identity.</a:t>
            </a:r>
          </a:p>
          <a:p>
            <a:pPr marL="0" indent="0" algn="r">
              <a:buNone/>
            </a:pPr>
            <a:r>
              <a:rPr lang="en-US" altLang="is-IS" sz="1400" dirty="0"/>
              <a:t>Dictionary.com</a:t>
            </a:r>
          </a:p>
          <a:p>
            <a:pPr marL="0" indent="0" algn="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083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5624-9216-4323-87F1-5379F101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The 9 elements of Digital Citizenship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408E-2B13-48AF-A84C-F4153E1C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4353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is-IS" b="1" dirty="0"/>
              <a:t>Digital Access:   </a:t>
            </a:r>
            <a:r>
              <a:rPr lang="is-IS" i="1" dirty="0"/>
              <a:t>full electronic participation in society</a:t>
            </a:r>
          </a:p>
          <a:p>
            <a:pPr marL="457200" indent="-457200">
              <a:buFont typeface="+mj-lt"/>
              <a:buAutoNum type="arabicPeriod"/>
            </a:pPr>
            <a:r>
              <a:rPr lang="is-IS" b="1" dirty="0"/>
              <a:t>Digital Commerce:   </a:t>
            </a:r>
            <a:r>
              <a:rPr lang="en-US" i="1" dirty="0"/>
              <a:t>electronic buying and selling of goods. </a:t>
            </a:r>
            <a:endParaRPr lang="is-IS" dirty="0"/>
          </a:p>
          <a:p>
            <a:pPr marL="457200" indent="-457200">
              <a:buFont typeface="+mj-lt"/>
              <a:buAutoNum type="arabicPeriod"/>
            </a:pPr>
            <a:r>
              <a:rPr lang="is-IS" b="1" dirty="0"/>
              <a:t>Digital Communication:</a:t>
            </a:r>
            <a:r>
              <a:rPr lang="is-IS" dirty="0"/>
              <a:t>   </a:t>
            </a:r>
            <a:r>
              <a:rPr lang="is-IS" i="1" dirty="0"/>
              <a:t>electronic exchange of information.</a:t>
            </a:r>
            <a:r>
              <a:rPr lang="is-I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Digital Literacy:</a:t>
            </a:r>
            <a:r>
              <a:rPr lang="en-US" dirty="0"/>
              <a:t>   </a:t>
            </a:r>
            <a:r>
              <a:rPr lang="en-US" i="1" dirty="0"/>
              <a:t>process of teaching and learning about technology and the use of technology.</a:t>
            </a:r>
            <a:r>
              <a:rPr lang="en-US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Digital Etiquette:</a:t>
            </a:r>
            <a:r>
              <a:rPr lang="en-US" dirty="0"/>
              <a:t>   </a:t>
            </a:r>
            <a:r>
              <a:rPr lang="en-US" i="1" dirty="0"/>
              <a:t>electronic standards of conduct or procedure.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Digital Law:</a:t>
            </a:r>
            <a:r>
              <a:rPr lang="en-US" dirty="0"/>
              <a:t>   </a:t>
            </a:r>
            <a:r>
              <a:rPr lang="en-US" i="1" dirty="0"/>
              <a:t>electronic responsibility for actions and deeds.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Digital Rights &amp; Responsibilities:</a:t>
            </a:r>
            <a:r>
              <a:rPr lang="en-US" dirty="0"/>
              <a:t>   </a:t>
            </a:r>
            <a:r>
              <a:rPr lang="en-US" i="1" dirty="0"/>
              <a:t>those freedoms extended to everyone in a digital world.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Digital Health &amp; Wellness:</a:t>
            </a:r>
            <a:r>
              <a:rPr lang="en-US" dirty="0"/>
              <a:t>   </a:t>
            </a:r>
            <a:r>
              <a:rPr lang="en-US" i="1" dirty="0"/>
              <a:t>physical and psychological well-being in a digital technology world.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Digital Security (self-protection):</a:t>
            </a:r>
            <a:r>
              <a:rPr lang="en-US" dirty="0"/>
              <a:t>   </a:t>
            </a:r>
            <a:r>
              <a:rPr lang="en-US" i="1" dirty="0"/>
              <a:t>electronic precautions to guarantee safety.</a:t>
            </a:r>
            <a:r>
              <a:rPr lang="en-US" dirty="0"/>
              <a:t> </a:t>
            </a:r>
          </a:p>
          <a:p>
            <a:pPr marL="0" indent="0" algn="r">
              <a:buNone/>
            </a:pPr>
            <a:r>
              <a:rPr lang="is-IS" dirty="0"/>
              <a:t>DigitalCitizenship.net</a:t>
            </a:r>
          </a:p>
        </p:txBody>
      </p:sp>
    </p:spTree>
    <p:extLst>
      <p:ext uri="{BB962C8B-B14F-4D97-AF65-F5344CB8AC3E}">
        <p14:creationId xmlns:p14="http://schemas.microsoft.com/office/powerpoint/2010/main" val="186306343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989</TotalTime>
  <Words>890</Words>
  <Application>Microsoft Office PowerPoint</Application>
  <PresentationFormat>Widescreen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Digital Citizenship</vt:lpstr>
      <vt:lpstr>A short history TImeline...</vt:lpstr>
      <vt:lpstr>Ok maybe not so short</vt:lpstr>
      <vt:lpstr>PowerPoint Presentation</vt:lpstr>
      <vt:lpstr>Statistics on Social Media Usage</vt:lpstr>
      <vt:lpstr>The Internet and News</vt:lpstr>
      <vt:lpstr>So the key lesson here is that...</vt:lpstr>
      <vt:lpstr>DefinitIons of 3 Key Terms</vt:lpstr>
      <vt:lpstr>The 9 elements of Digital Citizenship </vt:lpstr>
      <vt:lpstr>Digital Etiquette</vt:lpstr>
      <vt:lpstr>Digital Law</vt:lpstr>
      <vt:lpstr>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Citizenship</dc:title>
  <dc:creator>Hallur Örn</dc:creator>
  <cp:lastModifiedBy>Hallur Örn</cp:lastModifiedBy>
  <cp:revision>31</cp:revision>
  <dcterms:created xsi:type="dcterms:W3CDTF">2019-01-09T20:30:20Z</dcterms:created>
  <dcterms:modified xsi:type="dcterms:W3CDTF">2019-01-14T00:26:20Z</dcterms:modified>
</cp:coreProperties>
</file>